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20"/>
    <p:restoredTop sz="94694"/>
  </p:normalViewPr>
  <p:slideViewPr>
    <p:cSldViewPr snapToGrid="0">
      <p:cViewPr varScale="1">
        <p:scale>
          <a:sx n="117" d="100"/>
          <a:sy n="117" d="100"/>
        </p:scale>
        <p:origin x="3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2FA78-DCF7-8DE4-CF3C-2AC7A8D66E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B1DFB6-A38A-705A-E596-D0F25B380D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8D1D1B-7861-F468-99F5-4164C8DCACF3}"/>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DBA7C46C-A46F-1E73-41E9-60DC636729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B2CCCE-1DE7-A4FA-F155-1C1B963EA20E}"/>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3816747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306E4-9CE9-7EE1-4476-785BDE0C9D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09FBCE-B5FF-6F90-FF32-F0A8475669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A0ABC3-F1DB-54BC-3607-1CFBF7FEF76F}"/>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84AE012E-62FA-8777-4528-C2DC81908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90C5F8-FBE9-3574-8903-F6A22C3F6195}"/>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419051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9C98D2-5CE7-208F-3D36-DAEDC2F7D4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9172AC-83DE-3B53-FFBF-F4E5933B52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781382-D5F4-8D41-44F1-A21DC766933C}"/>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19F4854F-0486-98C3-228C-269B6B7C7E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E5403-37ED-3D9C-FBF3-E94024F48DC9}"/>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1228453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E42A9-6DE2-7279-BF1E-73FB90BF00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6B18C-D858-8E61-A643-BE5AAF3EA2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E03DEB-1EF7-E3B7-DC05-28E22611A194}"/>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35F12207-3CEF-B02C-4F9E-70C477CA94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5B85AF-8002-FEB8-2919-7783782AA9A2}"/>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2268692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A840B-A336-A7F8-72C1-BAF7ADC497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864A4A-9C8A-0D50-B73E-BEE1281DB0F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7E6181-9D1B-B3A5-989C-709DB0B9E2E5}"/>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728EB168-AAE9-1837-C86C-0728913EF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A23D85-44A9-FD02-6E85-74E2DFEC6540}"/>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32601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913F6-464B-8A39-6ECD-F3D82C073B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6CCDDB-D684-8A04-9EB5-42A597C375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6BC5B6-4B6F-893C-32F7-C4FD904036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2C5D8E-ED4D-ABC8-FFEB-CC907C908C1A}"/>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6" name="Footer Placeholder 5">
            <a:extLst>
              <a:ext uri="{FF2B5EF4-FFF2-40B4-BE49-F238E27FC236}">
                <a16:creationId xmlns:a16="http://schemas.microsoft.com/office/drawing/2014/main" id="{30AC45AD-4AA0-2B6E-D97F-33807115E0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167CF-E543-2684-2B4A-C523B1BE3190}"/>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993430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CF2A8-6376-0821-553F-89F3281EDE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A1C5D5-1564-DB13-9344-2D47CB7017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85C52F-B430-5023-F081-AE50811FA6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D2922C-C280-0A60-D09A-D08FFEAA85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7E8F1B-2C95-B701-BA3E-A968670D29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6B5E5B-0B90-33F3-F701-C7ED6E499651}"/>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8" name="Footer Placeholder 7">
            <a:extLst>
              <a:ext uri="{FF2B5EF4-FFF2-40B4-BE49-F238E27FC236}">
                <a16:creationId xmlns:a16="http://schemas.microsoft.com/office/drawing/2014/main" id="{ACF6C92E-436B-85A3-9F81-E593018019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47EA7F-8600-645A-0423-1B320199C48C}"/>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625577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38FF5-1B6E-8401-E625-9E6E1D94F1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0F486F-4C73-3BCF-3913-06EEDE718702}"/>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4" name="Footer Placeholder 3">
            <a:extLst>
              <a:ext uri="{FF2B5EF4-FFF2-40B4-BE49-F238E27FC236}">
                <a16:creationId xmlns:a16="http://schemas.microsoft.com/office/drawing/2014/main" id="{9F71F647-31D9-B929-1738-FDB9FE55A1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0F5A09-C0A9-C41C-7E51-8B99548CE3DD}"/>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147906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644108-FD70-9B54-A941-446E7DDBCE6C}"/>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3" name="Footer Placeholder 2">
            <a:extLst>
              <a:ext uri="{FF2B5EF4-FFF2-40B4-BE49-F238E27FC236}">
                <a16:creationId xmlns:a16="http://schemas.microsoft.com/office/drawing/2014/main" id="{AF64555F-D9C6-ADCE-C7B0-BCE17ABD21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136E14-2719-84D5-B4AC-0901043311D3}"/>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72519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796F3-C2FB-B6C6-DF69-251B7B173C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C1780A-D644-ADAF-4888-549C472129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29F50F-07C1-0A78-9032-8BFEC1F6D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6C2CBE-D513-6AF5-457E-6A9BB8197C55}"/>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6" name="Footer Placeholder 5">
            <a:extLst>
              <a:ext uri="{FF2B5EF4-FFF2-40B4-BE49-F238E27FC236}">
                <a16:creationId xmlns:a16="http://schemas.microsoft.com/office/drawing/2014/main" id="{A749CE7F-73A3-1BEE-46D1-3B61F2F473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20AEA8-B89F-953C-4973-6AEC974715F2}"/>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1355747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A880-B968-7552-223B-4E0CD845EA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B270E7-8CF1-D3FC-C75F-C5EE313B91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621C1E-2E35-AA36-D0BE-11087489DF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55D570-1017-E6A2-8ACC-7D8EAAD3426C}"/>
              </a:ext>
            </a:extLst>
          </p:cNvPr>
          <p:cNvSpPr>
            <a:spLocks noGrp="1"/>
          </p:cNvSpPr>
          <p:nvPr>
            <p:ph type="dt" sz="half" idx="10"/>
          </p:nvPr>
        </p:nvSpPr>
        <p:spPr/>
        <p:txBody>
          <a:bodyPr/>
          <a:lstStyle/>
          <a:p>
            <a:fld id="{E9B45F99-8A8D-F347-A2C1-296BE743062B}" type="datetimeFigureOut">
              <a:rPr lang="en-US" smtClean="0"/>
              <a:t>3/4/25</a:t>
            </a:fld>
            <a:endParaRPr lang="en-US"/>
          </a:p>
        </p:txBody>
      </p:sp>
      <p:sp>
        <p:nvSpPr>
          <p:cNvPr id="6" name="Footer Placeholder 5">
            <a:extLst>
              <a:ext uri="{FF2B5EF4-FFF2-40B4-BE49-F238E27FC236}">
                <a16:creationId xmlns:a16="http://schemas.microsoft.com/office/drawing/2014/main" id="{F6D51AF4-7DDC-4060-55E4-A967E006CE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A222F4-1127-0B02-9D6F-7A4767976840}"/>
              </a:ext>
            </a:extLst>
          </p:cNvPr>
          <p:cNvSpPr>
            <a:spLocks noGrp="1"/>
          </p:cNvSpPr>
          <p:nvPr>
            <p:ph type="sldNum" sz="quarter" idx="12"/>
          </p:nvPr>
        </p:nvSpPr>
        <p:spPr/>
        <p:txBody>
          <a:bodyPr/>
          <a:lstStyle/>
          <a:p>
            <a:fld id="{832AD7CF-8598-3942-BD6C-CDB5AEA88FB7}" type="slidenum">
              <a:rPr lang="en-US" smtClean="0"/>
              <a:t>‹#›</a:t>
            </a:fld>
            <a:endParaRPr lang="en-US"/>
          </a:p>
        </p:txBody>
      </p:sp>
    </p:spTree>
    <p:extLst>
      <p:ext uri="{BB962C8B-B14F-4D97-AF65-F5344CB8AC3E}">
        <p14:creationId xmlns:p14="http://schemas.microsoft.com/office/powerpoint/2010/main" val="2624127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13E44D-D969-08ED-9AB9-288933A250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FDCCF3-7058-C3A3-4367-270FA5890D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5410A6-6907-7262-14D8-870EE5D1B4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9B45F99-8A8D-F347-A2C1-296BE743062B}" type="datetimeFigureOut">
              <a:rPr lang="en-US" smtClean="0"/>
              <a:t>3/4/25</a:t>
            </a:fld>
            <a:endParaRPr lang="en-US"/>
          </a:p>
        </p:txBody>
      </p:sp>
      <p:sp>
        <p:nvSpPr>
          <p:cNvPr id="5" name="Footer Placeholder 4">
            <a:extLst>
              <a:ext uri="{FF2B5EF4-FFF2-40B4-BE49-F238E27FC236}">
                <a16:creationId xmlns:a16="http://schemas.microsoft.com/office/drawing/2014/main" id="{7B64EE8F-1484-129D-CBC1-7076F22DAC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DEA40B2-1476-8023-4A30-4C63732600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32AD7CF-8598-3942-BD6C-CDB5AEA88FB7}" type="slidenum">
              <a:rPr lang="en-US" smtClean="0"/>
              <a:t>‹#›</a:t>
            </a:fld>
            <a:endParaRPr lang="en-US"/>
          </a:p>
        </p:txBody>
      </p:sp>
    </p:spTree>
    <p:extLst>
      <p:ext uri="{BB962C8B-B14F-4D97-AF65-F5344CB8AC3E}">
        <p14:creationId xmlns:p14="http://schemas.microsoft.com/office/powerpoint/2010/main" val="1633564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1B1855-1273-B584-F977-2E42F35121DE}"/>
              </a:ext>
            </a:extLst>
          </p:cNvPr>
          <p:cNvSpPr txBox="1"/>
          <p:nvPr/>
        </p:nvSpPr>
        <p:spPr>
          <a:xfrm>
            <a:off x="170214" y="351234"/>
            <a:ext cx="3062762" cy="369332"/>
          </a:xfrm>
          <a:prstGeom prst="rect">
            <a:avLst/>
          </a:prstGeom>
          <a:noFill/>
        </p:spPr>
        <p:txBody>
          <a:bodyPr wrap="none" rtlCol="0">
            <a:spAutoFit/>
          </a:bodyPr>
          <a:lstStyle/>
          <a:p>
            <a:r>
              <a:rPr lang="en-US" dirty="0"/>
              <a:t>Case Study - Cloud Migration</a:t>
            </a:r>
          </a:p>
        </p:txBody>
      </p:sp>
      <p:sp>
        <p:nvSpPr>
          <p:cNvPr id="5" name="TextBox 4">
            <a:extLst>
              <a:ext uri="{FF2B5EF4-FFF2-40B4-BE49-F238E27FC236}">
                <a16:creationId xmlns:a16="http://schemas.microsoft.com/office/drawing/2014/main" id="{1F0F1489-2148-009B-2666-33DA43213CBA}"/>
              </a:ext>
            </a:extLst>
          </p:cNvPr>
          <p:cNvSpPr txBox="1"/>
          <p:nvPr/>
        </p:nvSpPr>
        <p:spPr>
          <a:xfrm>
            <a:off x="3341914" y="535900"/>
            <a:ext cx="8679872" cy="6186309"/>
          </a:xfrm>
          <a:prstGeom prst="rect">
            <a:avLst/>
          </a:prstGeom>
          <a:noFill/>
        </p:spPr>
        <p:txBody>
          <a:bodyPr wrap="square" rtlCol="0">
            <a:spAutoFit/>
          </a:bodyPr>
          <a:lstStyle/>
          <a:p>
            <a:pPr algn="l"/>
            <a:r>
              <a:rPr lang="en-US" sz="1100" b="1" i="0" u="none" strike="noStrike" dirty="0">
                <a:solidFill>
                  <a:srgbClr val="000000"/>
                </a:solidFill>
                <a:effectLst/>
                <a:latin typeface="Century Gothic" panose="020B0502020202020204" pitchFamily="34" charset="0"/>
              </a:rPr>
              <a:t>Background:</a:t>
            </a:r>
          </a:p>
          <a:p>
            <a:pPr algn="l"/>
            <a:br>
              <a:rPr lang="en-US" sz="1100" i="0" u="none" strike="noStrike" dirty="0">
                <a:solidFill>
                  <a:srgbClr val="000000"/>
                </a:solidFill>
                <a:effectLst/>
                <a:latin typeface="Century Gothic" panose="020B0502020202020204" pitchFamily="34" charset="0"/>
              </a:rPr>
            </a:br>
            <a:r>
              <a:rPr lang="en-US" sz="1100" i="0" u="none" strike="noStrike" dirty="0">
                <a:solidFill>
                  <a:srgbClr val="000000"/>
                </a:solidFill>
                <a:effectLst/>
                <a:latin typeface="Century Gothic" panose="020B0502020202020204" pitchFamily="34" charset="0"/>
              </a:rPr>
              <a:t>A mid-sized retail company, was operating with an on-premises IT infrastructure that struggled to handle peak sales periods, lacked scalability, and required high maintenance costs. The company decided to migrate to the cloud to enhance agility, reduce costs, and improve performance.</a:t>
            </a:r>
          </a:p>
          <a:p>
            <a:pPr algn="l"/>
            <a:endParaRPr lang="en-US" sz="1100" i="0" u="none" strike="noStrike" dirty="0">
              <a:solidFill>
                <a:srgbClr val="000000"/>
              </a:solidFill>
              <a:effectLst/>
              <a:latin typeface="Century Gothic" panose="020B0502020202020204" pitchFamily="34" charset="0"/>
            </a:endParaRPr>
          </a:p>
          <a:p>
            <a:pPr algn="l"/>
            <a:r>
              <a:rPr lang="en-US" sz="1100" b="1" i="0" u="none" strike="noStrike" dirty="0">
                <a:solidFill>
                  <a:srgbClr val="000000"/>
                </a:solidFill>
                <a:effectLst/>
                <a:latin typeface="Century Gothic" panose="020B0502020202020204" pitchFamily="34" charset="0"/>
              </a:rPr>
              <a:t>Challenges:</a:t>
            </a:r>
          </a:p>
          <a:p>
            <a:pPr algn="l"/>
            <a:endParaRPr lang="en-US" sz="1100" i="0" u="none" strike="noStrike" dirty="0">
              <a:solidFill>
                <a:srgbClr val="000000"/>
              </a:solidFill>
              <a:effectLst/>
              <a:latin typeface="Century Gothic" panose="020B0502020202020204" pitchFamily="34" charset="0"/>
            </a:endParaRPr>
          </a:p>
          <a:p>
            <a:pPr algn="l">
              <a:buFont typeface="+mj-lt"/>
              <a:buAutoNum type="arabicPeriod"/>
            </a:pPr>
            <a:r>
              <a:rPr lang="en-US" sz="1100" i="0" u="none" strike="noStrike" dirty="0">
                <a:solidFill>
                  <a:srgbClr val="000000"/>
                </a:solidFill>
                <a:effectLst/>
                <a:latin typeface="Century Gothic" panose="020B0502020202020204" pitchFamily="34" charset="0"/>
              </a:rPr>
              <a:t>Legacy Systems: Many applications were outdated and not cloud-ready.</a:t>
            </a:r>
          </a:p>
          <a:p>
            <a:pPr algn="l">
              <a:buFont typeface="+mj-lt"/>
              <a:buAutoNum type="arabicPeriod"/>
            </a:pPr>
            <a:r>
              <a:rPr lang="en-US" sz="1100" i="0" u="none" strike="noStrike" dirty="0">
                <a:solidFill>
                  <a:srgbClr val="000000"/>
                </a:solidFill>
                <a:effectLst/>
                <a:latin typeface="Century Gothic" panose="020B0502020202020204" pitchFamily="34" charset="0"/>
              </a:rPr>
              <a:t>Downtime Concerns: Migration needed to be executed without disrupting business operations.</a:t>
            </a:r>
          </a:p>
          <a:p>
            <a:pPr algn="l">
              <a:buFont typeface="+mj-lt"/>
              <a:buAutoNum type="arabicPeriod"/>
            </a:pPr>
            <a:r>
              <a:rPr lang="en-US" sz="1100" i="0" u="none" strike="noStrike" dirty="0">
                <a:solidFill>
                  <a:srgbClr val="000000"/>
                </a:solidFill>
                <a:effectLst/>
                <a:latin typeface="Century Gothic" panose="020B0502020202020204" pitchFamily="34" charset="0"/>
              </a:rPr>
              <a:t>Security and Compliance: Ensuring data security and compliance with industry regulations was critical.</a:t>
            </a:r>
          </a:p>
          <a:p>
            <a:pPr algn="l">
              <a:buFont typeface="+mj-lt"/>
              <a:buAutoNum type="arabicPeriod"/>
            </a:pPr>
            <a:r>
              <a:rPr lang="en-US" sz="1100" i="0" u="none" strike="noStrike" dirty="0">
                <a:solidFill>
                  <a:srgbClr val="000000"/>
                </a:solidFill>
                <a:effectLst/>
                <a:latin typeface="Century Gothic" panose="020B0502020202020204" pitchFamily="34" charset="0"/>
              </a:rPr>
              <a:t>Cost Management: Transitioning to the cloud required a strategic approach to avoid unexpected costs.</a:t>
            </a:r>
          </a:p>
          <a:p>
            <a:pPr algn="l"/>
            <a:endParaRPr lang="en-US" sz="1100" i="0" u="none" strike="noStrike" dirty="0">
              <a:solidFill>
                <a:srgbClr val="000000"/>
              </a:solidFill>
              <a:effectLst/>
              <a:latin typeface="Century Gothic" panose="020B0502020202020204" pitchFamily="34" charset="0"/>
            </a:endParaRPr>
          </a:p>
          <a:p>
            <a:pPr algn="l"/>
            <a:r>
              <a:rPr lang="en-US" sz="1100" b="1" i="0" u="none" strike="noStrike" dirty="0">
                <a:solidFill>
                  <a:srgbClr val="000000"/>
                </a:solidFill>
                <a:effectLst/>
                <a:latin typeface="Century Gothic" panose="020B0502020202020204" pitchFamily="34" charset="0"/>
              </a:rPr>
              <a:t>Solution:</a:t>
            </a:r>
          </a:p>
          <a:p>
            <a:pPr algn="l"/>
            <a:br>
              <a:rPr lang="en-US" sz="1100" i="0" u="none" strike="noStrike" dirty="0">
                <a:solidFill>
                  <a:srgbClr val="000000"/>
                </a:solidFill>
                <a:effectLst/>
                <a:latin typeface="Century Gothic" panose="020B0502020202020204" pitchFamily="34" charset="0"/>
              </a:rPr>
            </a:br>
            <a:r>
              <a:rPr lang="en-US" sz="1100" i="0" u="none" strike="noStrike" dirty="0">
                <a:solidFill>
                  <a:srgbClr val="000000"/>
                </a:solidFill>
                <a:effectLst/>
                <a:latin typeface="Century Gothic" panose="020B0502020202020204" pitchFamily="34" charset="0"/>
              </a:rPr>
              <a:t>The company adopted a phased cloud migration approach with the following steps:</a:t>
            </a:r>
          </a:p>
          <a:p>
            <a:pPr algn="l">
              <a:buFont typeface="+mj-lt"/>
              <a:buAutoNum type="arabicPeriod"/>
            </a:pPr>
            <a:r>
              <a:rPr lang="en-US" sz="1100" i="0" u="none" strike="noStrike" dirty="0">
                <a:solidFill>
                  <a:srgbClr val="000000"/>
                </a:solidFill>
                <a:effectLst/>
                <a:latin typeface="Century Gothic" panose="020B0502020202020204" pitchFamily="34" charset="0"/>
              </a:rPr>
              <a:t>Assessment &amp; Planning: Conducted an in-depth analysis of the existing infrastructure and identified workloads suitable for migration.</a:t>
            </a:r>
          </a:p>
          <a:p>
            <a:pPr algn="l">
              <a:buFont typeface="+mj-lt"/>
              <a:buAutoNum type="arabicPeriod"/>
            </a:pPr>
            <a:r>
              <a:rPr lang="en-US" sz="1100" i="0" u="none" strike="noStrike" dirty="0">
                <a:solidFill>
                  <a:srgbClr val="000000"/>
                </a:solidFill>
                <a:effectLst/>
                <a:latin typeface="Century Gothic" panose="020B0502020202020204" pitchFamily="34" charset="0"/>
              </a:rPr>
              <a:t>Choosing the Right Cloud Provider: Selected a hybrid cloud model using AWS and Azure to optimize costs and performance.</a:t>
            </a:r>
          </a:p>
          <a:p>
            <a:pPr algn="l">
              <a:buFont typeface="+mj-lt"/>
              <a:buAutoNum type="arabicPeriod"/>
            </a:pPr>
            <a:r>
              <a:rPr lang="en-US" sz="1100" i="0" u="none" strike="noStrike" dirty="0">
                <a:solidFill>
                  <a:srgbClr val="000000"/>
                </a:solidFill>
                <a:effectLst/>
                <a:latin typeface="Century Gothic" panose="020B0502020202020204" pitchFamily="34" charset="0"/>
              </a:rPr>
              <a:t>Data &amp; Application Migration: Leveraged lift-and-shift for some applications while re-architecting others to be cloud-native.</a:t>
            </a:r>
          </a:p>
          <a:p>
            <a:pPr algn="l">
              <a:buFont typeface="+mj-lt"/>
              <a:buAutoNum type="arabicPeriod"/>
            </a:pPr>
            <a:r>
              <a:rPr lang="en-US" sz="1100" i="0" u="none" strike="noStrike" dirty="0">
                <a:solidFill>
                  <a:srgbClr val="000000"/>
                </a:solidFill>
                <a:effectLst/>
                <a:latin typeface="Century Gothic" panose="020B0502020202020204" pitchFamily="34" charset="0"/>
              </a:rPr>
              <a:t>Security &amp; Compliance Implementation: Integrated advanced security tools, encryption, and compliance checks to meet industry standards.</a:t>
            </a:r>
          </a:p>
          <a:p>
            <a:pPr algn="l">
              <a:buFont typeface="+mj-lt"/>
              <a:buAutoNum type="arabicPeriod"/>
            </a:pPr>
            <a:r>
              <a:rPr lang="en-US" sz="1100" i="0" u="none" strike="noStrike" dirty="0">
                <a:solidFill>
                  <a:srgbClr val="000000"/>
                </a:solidFill>
                <a:effectLst/>
                <a:latin typeface="Century Gothic" panose="020B0502020202020204" pitchFamily="34" charset="0"/>
              </a:rPr>
              <a:t>Testing &amp; Optimization: Conducted rigorous testing to ensure system reliability, followed by performance optimization.</a:t>
            </a:r>
          </a:p>
          <a:p>
            <a:pPr algn="l"/>
            <a:endParaRPr lang="en-US" sz="1100" i="0" u="none" strike="noStrike" dirty="0">
              <a:solidFill>
                <a:srgbClr val="000000"/>
              </a:solidFill>
              <a:effectLst/>
              <a:latin typeface="Century Gothic" panose="020B0502020202020204" pitchFamily="34" charset="0"/>
            </a:endParaRPr>
          </a:p>
          <a:p>
            <a:pPr algn="l"/>
            <a:r>
              <a:rPr lang="en-US" sz="1100" b="1" i="0" u="none" strike="noStrike" dirty="0">
                <a:solidFill>
                  <a:srgbClr val="000000"/>
                </a:solidFill>
                <a:effectLst/>
                <a:latin typeface="Century Gothic" panose="020B0502020202020204" pitchFamily="34" charset="0"/>
              </a:rPr>
              <a:t>Results:</a:t>
            </a:r>
          </a:p>
          <a:p>
            <a:pPr algn="l"/>
            <a:endParaRPr lang="en-US" sz="1100" i="0" u="none" strike="noStrike" dirty="0">
              <a:solidFill>
                <a:srgbClr val="000000"/>
              </a:solidFill>
              <a:effectLst/>
              <a:latin typeface="Century Gothic" panose="020B0502020202020204" pitchFamily="34" charset="0"/>
            </a:endParaRPr>
          </a:p>
          <a:p>
            <a:pPr algn="l">
              <a:buFont typeface="Arial" panose="020B0604020202020204" pitchFamily="34" charset="0"/>
              <a:buChar char="•"/>
            </a:pPr>
            <a:r>
              <a:rPr lang="en-US" sz="1100" i="0" u="none" strike="noStrike" dirty="0">
                <a:solidFill>
                  <a:srgbClr val="000000"/>
                </a:solidFill>
                <a:effectLst/>
                <a:latin typeface="Century Gothic" panose="020B0502020202020204" pitchFamily="34" charset="0"/>
              </a:rPr>
              <a:t>Cost Reduction: Achieved a 30% reduction in IT operational costs.</a:t>
            </a:r>
          </a:p>
          <a:p>
            <a:pPr algn="l">
              <a:buFont typeface="Arial" panose="020B0604020202020204" pitchFamily="34" charset="0"/>
              <a:buChar char="•"/>
            </a:pPr>
            <a:r>
              <a:rPr lang="en-US" sz="1100" i="0" u="none" strike="noStrike" dirty="0">
                <a:solidFill>
                  <a:srgbClr val="000000"/>
                </a:solidFill>
                <a:effectLst/>
                <a:latin typeface="Century Gothic" panose="020B0502020202020204" pitchFamily="34" charset="0"/>
              </a:rPr>
              <a:t>Scalability: Easily scaled resources during high-demand periods, improving customer experience.</a:t>
            </a:r>
          </a:p>
          <a:p>
            <a:pPr algn="l">
              <a:buFont typeface="Arial" panose="020B0604020202020204" pitchFamily="34" charset="0"/>
              <a:buChar char="•"/>
            </a:pPr>
            <a:r>
              <a:rPr lang="en-US" sz="1100" i="0" u="none" strike="noStrike" dirty="0">
                <a:solidFill>
                  <a:srgbClr val="000000"/>
                </a:solidFill>
                <a:effectLst/>
                <a:latin typeface="Century Gothic" panose="020B0502020202020204" pitchFamily="34" charset="0"/>
              </a:rPr>
              <a:t>Performance Improvement: Reduced system downtime by 40% and enhanced application speed.</a:t>
            </a:r>
          </a:p>
          <a:p>
            <a:pPr algn="l">
              <a:buFont typeface="Arial" panose="020B0604020202020204" pitchFamily="34" charset="0"/>
              <a:buChar char="•"/>
            </a:pPr>
            <a:r>
              <a:rPr lang="en-US" sz="1100" i="0" u="none" strike="noStrike" dirty="0">
                <a:solidFill>
                  <a:srgbClr val="000000"/>
                </a:solidFill>
                <a:effectLst/>
                <a:latin typeface="Century Gothic" panose="020B0502020202020204" pitchFamily="34" charset="0"/>
              </a:rPr>
              <a:t>Security Enhancement: Strengthened security posture with cloud-native security tools and compliance monitoring.</a:t>
            </a:r>
          </a:p>
          <a:p>
            <a:pPr algn="l">
              <a:buFont typeface="Arial" panose="020B0604020202020204" pitchFamily="34" charset="0"/>
              <a:buChar char="•"/>
            </a:pPr>
            <a:endParaRPr lang="en-US" sz="1100" i="0" u="none" strike="noStrike" dirty="0">
              <a:solidFill>
                <a:srgbClr val="000000"/>
              </a:solidFill>
              <a:effectLst/>
              <a:latin typeface="Century Gothic" panose="020B0502020202020204" pitchFamily="34" charset="0"/>
            </a:endParaRPr>
          </a:p>
          <a:p>
            <a:pPr algn="l"/>
            <a:r>
              <a:rPr lang="en-US" sz="1100" b="1" i="0" u="none" strike="noStrike" dirty="0">
                <a:solidFill>
                  <a:srgbClr val="000000"/>
                </a:solidFill>
                <a:effectLst/>
                <a:latin typeface="Century Gothic" panose="020B0502020202020204" pitchFamily="34" charset="0"/>
              </a:rPr>
              <a:t>Conclusion:</a:t>
            </a:r>
          </a:p>
          <a:p>
            <a:pPr algn="l"/>
            <a:br>
              <a:rPr lang="en-US" sz="1100" i="0" u="none" strike="noStrike" dirty="0">
                <a:solidFill>
                  <a:srgbClr val="000000"/>
                </a:solidFill>
                <a:effectLst/>
                <a:latin typeface="Century Gothic" panose="020B0502020202020204" pitchFamily="34" charset="0"/>
              </a:rPr>
            </a:br>
            <a:r>
              <a:rPr lang="en-US" sz="1100" i="0" u="none" strike="noStrike" dirty="0">
                <a:solidFill>
                  <a:srgbClr val="000000"/>
                </a:solidFill>
                <a:effectLst/>
                <a:latin typeface="Century Gothic" panose="020B0502020202020204" pitchFamily="34" charset="0"/>
              </a:rPr>
              <a:t>By migrating to the cloud, our customer transformed its IT operations, gaining agility, cost efficiency, and improved performance. This successful migration positioned the company for future growth and digital transformation initiatives.</a:t>
            </a:r>
          </a:p>
        </p:txBody>
      </p:sp>
      <p:sp>
        <p:nvSpPr>
          <p:cNvPr id="2" name="TextBox 1">
            <a:extLst>
              <a:ext uri="{FF2B5EF4-FFF2-40B4-BE49-F238E27FC236}">
                <a16:creationId xmlns:a16="http://schemas.microsoft.com/office/drawing/2014/main" id="{128457F8-B4FD-4C07-DB75-8A1799EBBC7E}"/>
              </a:ext>
            </a:extLst>
          </p:cNvPr>
          <p:cNvSpPr txBox="1"/>
          <p:nvPr/>
        </p:nvSpPr>
        <p:spPr>
          <a:xfrm>
            <a:off x="957943" y="3428999"/>
            <a:ext cx="1390573" cy="646331"/>
          </a:xfrm>
          <a:prstGeom prst="rect">
            <a:avLst/>
          </a:prstGeom>
          <a:noFill/>
        </p:spPr>
        <p:txBody>
          <a:bodyPr wrap="none" rtlCol="0">
            <a:spAutoFit/>
          </a:bodyPr>
          <a:lstStyle/>
          <a:p>
            <a:r>
              <a:rPr lang="en-US" dirty="0"/>
              <a:t>Insert Photo</a:t>
            </a:r>
          </a:p>
          <a:p>
            <a:r>
              <a:rPr lang="en-US" dirty="0"/>
              <a:t>Here</a:t>
            </a:r>
          </a:p>
        </p:txBody>
      </p:sp>
    </p:spTree>
    <p:extLst>
      <p:ext uri="{BB962C8B-B14F-4D97-AF65-F5344CB8AC3E}">
        <p14:creationId xmlns:p14="http://schemas.microsoft.com/office/powerpoint/2010/main" val="1384491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178</TotalTime>
  <Words>322</Words>
  <Application>Microsoft Macintosh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Robert Olson</dc:creator>
  <cp:lastModifiedBy>Robert Olson</cp:lastModifiedBy>
  <cp:revision>7</cp:revision>
  <dcterms:created xsi:type="dcterms:W3CDTF">2025-03-04T20:38:58Z</dcterms:created>
  <dcterms:modified xsi:type="dcterms:W3CDTF">2025-03-05T01:16:08Z</dcterms:modified>
</cp:coreProperties>
</file>