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20"/>
    <p:restoredTop sz="94694"/>
  </p:normalViewPr>
  <p:slideViewPr>
    <p:cSldViewPr snapToGrid="0">
      <p:cViewPr varScale="1">
        <p:scale>
          <a:sx n="117" d="100"/>
          <a:sy n="117" d="100"/>
        </p:scale>
        <p:origin x="39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2FA78-DCF7-8DE4-CF3C-2AC7A8D66E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B1DFB6-A38A-705A-E596-D0F25B380D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18D1D1B-7861-F468-99F5-4164C8DCACF3}"/>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5" name="Footer Placeholder 4">
            <a:extLst>
              <a:ext uri="{FF2B5EF4-FFF2-40B4-BE49-F238E27FC236}">
                <a16:creationId xmlns:a16="http://schemas.microsoft.com/office/drawing/2014/main" id="{DBA7C46C-A46F-1E73-41E9-60DC636729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B2CCCE-1DE7-A4FA-F155-1C1B963EA20E}"/>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3816747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306E4-9CE9-7EE1-4476-785BDE0C9D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09FBCE-B5FF-6F90-FF32-F0A8475669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A0ABC3-F1DB-54BC-3607-1CFBF7FEF76F}"/>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5" name="Footer Placeholder 4">
            <a:extLst>
              <a:ext uri="{FF2B5EF4-FFF2-40B4-BE49-F238E27FC236}">
                <a16:creationId xmlns:a16="http://schemas.microsoft.com/office/drawing/2014/main" id="{84AE012E-62FA-8777-4528-C2DC81908A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90C5F8-FBE9-3574-8903-F6A22C3F6195}"/>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4190515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9C98D2-5CE7-208F-3D36-DAEDC2F7D42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9172AC-83DE-3B53-FFBF-F4E5933B52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781382-D5F4-8D41-44F1-A21DC766933C}"/>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5" name="Footer Placeholder 4">
            <a:extLst>
              <a:ext uri="{FF2B5EF4-FFF2-40B4-BE49-F238E27FC236}">
                <a16:creationId xmlns:a16="http://schemas.microsoft.com/office/drawing/2014/main" id="{19F4854F-0486-98C3-228C-269B6B7C7E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E5403-37ED-3D9C-FBF3-E94024F48DC9}"/>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1228453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E42A9-6DE2-7279-BF1E-73FB90BF00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06B18C-D858-8E61-A643-BE5AAF3EA2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E03DEB-1EF7-E3B7-DC05-28E22611A194}"/>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5" name="Footer Placeholder 4">
            <a:extLst>
              <a:ext uri="{FF2B5EF4-FFF2-40B4-BE49-F238E27FC236}">
                <a16:creationId xmlns:a16="http://schemas.microsoft.com/office/drawing/2014/main" id="{35F12207-3CEF-B02C-4F9E-70C477CA94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5B85AF-8002-FEB8-2919-7783782AA9A2}"/>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2268692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A840B-A336-A7F8-72C1-BAF7ADC497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864A4A-9C8A-0D50-B73E-BEE1281DB0F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7E6181-9D1B-B3A5-989C-709DB0B9E2E5}"/>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5" name="Footer Placeholder 4">
            <a:extLst>
              <a:ext uri="{FF2B5EF4-FFF2-40B4-BE49-F238E27FC236}">
                <a16:creationId xmlns:a16="http://schemas.microsoft.com/office/drawing/2014/main" id="{728EB168-AAE9-1837-C86C-0728913EF3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A23D85-44A9-FD02-6E85-74E2DFEC6540}"/>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32601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913F6-464B-8A39-6ECD-F3D82C073B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6CCDDB-D684-8A04-9EB5-42A597C375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6BC5B6-4B6F-893C-32F7-C4FD904036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2C5D8E-ED4D-ABC8-FFEB-CC907C908C1A}"/>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6" name="Footer Placeholder 5">
            <a:extLst>
              <a:ext uri="{FF2B5EF4-FFF2-40B4-BE49-F238E27FC236}">
                <a16:creationId xmlns:a16="http://schemas.microsoft.com/office/drawing/2014/main" id="{30AC45AD-4AA0-2B6E-D97F-33807115E0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167CF-E543-2684-2B4A-C523B1BE3190}"/>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993430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CF2A8-6376-0821-553F-89F3281EDE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7A1C5D5-1564-DB13-9344-2D47CB7017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85C52F-B430-5023-F081-AE50811FA6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D2922C-C280-0A60-D09A-D08FFEAA85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7E8F1B-2C95-B701-BA3E-A968670D29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6B5E5B-0B90-33F3-F701-C7ED6E499651}"/>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8" name="Footer Placeholder 7">
            <a:extLst>
              <a:ext uri="{FF2B5EF4-FFF2-40B4-BE49-F238E27FC236}">
                <a16:creationId xmlns:a16="http://schemas.microsoft.com/office/drawing/2014/main" id="{ACF6C92E-436B-85A3-9F81-E593018019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47EA7F-8600-645A-0423-1B320199C48C}"/>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625577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38FF5-1B6E-8401-E625-9E6E1D94F1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0F486F-4C73-3BCF-3913-06EEDE718702}"/>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4" name="Footer Placeholder 3">
            <a:extLst>
              <a:ext uri="{FF2B5EF4-FFF2-40B4-BE49-F238E27FC236}">
                <a16:creationId xmlns:a16="http://schemas.microsoft.com/office/drawing/2014/main" id="{9F71F647-31D9-B929-1738-FDB9FE55A1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0F5A09-C0A9-C41C-7E51-8B99548CE3DD}"/>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147906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644108-FD70-9B54-A941-446E7DDBCE6C}"/>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3" name="Footer Placeholder 2">
            <a:extLst>
              <a:ext uri="{FF2B5EF4-FFF2-40B4-BE49-F238E27FC236}">
                <a16:creationId xmlns:a16="http://schemas.microsoft.com/office/drawing/2014/main" id="{AF64555F-D9C6-ADCE-C7B0-BCE17ABD21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136E14-2719-84D5-B4AC-0901043311D3}"/>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725196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796F3-C2FB-B6C6-DF69-251B7B173C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C1780A-D644-ADAF-4888-549C472129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129F50F-07C1-0A78-9032-8BFEC1F6DC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6C2CBE-D513-6AF5-457E-6A9BB8197C55}"/>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6" name="Footer Placeholder 5">
            <a:extLst>
              <a:ext uri="{FF2B5EF4-FFF2-40B4-BE49-F238E27FC236}">
                <a16:creationId xmlns:a16="http://schemas.microsoft.com/office/drawing/2014/main" id="{A749CE7F-73A3-1BEE-46D1-3B61F2F473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20AEA8-B89F-953C-4973-6AEC974715F2}"/>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1355747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AA880-B968-7552-223B-4E0CD845EA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7B270E7-8CF1-D3FC-C75F-C5EE313B91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621C1E-2E35-AA36-D0BE-11087489DF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55D570-1017-E6A2-8ACC-7D8EAAD3426C}"/>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6" name="Footer Placeholder 5">
            <a:extLst>
              <a:ext uri="{FF2B5EF4-FFF2-40B4-BE49-F238E27FC236}">
                <a16:creationId xmlns:a16="http://schemas.microsoft.com/office/drawing/2014/main" id="{F6D51AF4-7DDC-4060-55E4-A967E006CE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A222F4-1127-0B02-9D6F-7A4767976840}"/>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2624127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13E44D-D969-08ED-9AB9-288933A250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0FDCCF3-7058-C3A3-4367-270FA5890D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5410A6-6907-7262-14D8-870EE5D1B4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9B45F99-8A8D-F347-A2C1-296BE743062B}" type="datetimeFigureOut">
              <a:rPr lang="en-US" smtClean="0"/>
              <a:t>3/4/25</a:t>
            </a:fld>
            <a:endParaRPr lang="en-US"/>
          </a:p>
        </p:txBody>
      </p:sp>
      <p:sp>
        <p:nvSpPr>
          <p:cNvPr id="5" name="Footer Placeholder 4">
            <a:extLst>
              <a:ext uri="{FF2B5EF4-FFF2-40B4-BE49-F238E27FC236}">
                <a16:creationId xmlns:a16="http://schemas.microsoft.com/office/drawing/2014/main" id="{7B64EE8F-1484-129D-CBC1-7076F22DAC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DEA40B2-1476-8023-4A30-4C63732600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32AD7CF-8598-3942-BD6C-CDB5AEA88FB7}" type="slidenum">
              <a:rPr lang="en-US" smtClean="0"/>
              <a:t>‹#›</a:t>
            </a:fld>
            <a:endParaRPr lang="en-US"/>
          </a:p>
        </p:txBody>
      </p:sp>
    </p:spTree>
    <p:extLst>
      <p:ext uri="{BB962C8B-B14F-4D97-AF65-F5344CB8AC3E}">
        <p14:creationId xmlns:p14="http://schemas.microsoft.com/office/powerpoint/2010/main" val="1633564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1B1855-1273-B584-F977-2E42F35121DE}"/>
              </a:ext>
            </a:extLst>
          </p:cNvPr>
          <p:cNvSpPr txBox="1"/>
          <p:nvPr/>
        </p:nvSpPr>
        <p:spPr>
          <a:xfrm>
            <a:off x="692727" y="346363"/>
            <a:ext cx="3927678" cy="369332"/>
          </a:xfrm>
          <a:prstGeom prst="rect">
            <a:avLst/>
          </a:prstGeom>
          <a:noFill/>
        </p:spPr>
        <p:txBody>
          <a:bodyPr wrap="none" rtlCol="0">
            <a:spAutoFit/>
          </a:bodyPr>
          <a:lstStyle/>
          <a:p>
            <a:r>
              <a:rPr lang="en-US" dirty="0">
                <a:latin typeface="Century Gothic" panose="020B0502020202020204" pitchFamily="34" charset="0"/>
              </a:rPr>
              <a:t>Case Study - Wide Area Networks</a:t>
            </a:r>
          </a:p>
        </p:txBody>
      </p:sp>
      <p:sp>
        <p:nvSpPr>
          <p:cNvPr id="5" name="TextBox 4">
            <a:extLst>
              <a:ext uri="{FF2B5EF4-FFF2-40B4-BE49-F238E27FC236}">
                <a16:creationId xmlns:a16="http://schemas.microsoft.com/office/drawing/2014/main" id="{1F0F1489-2148-009B-2666-33DA43213CBA}"/>
              </a:ext>
            </a:extLst>
          </p:cNvPr>
          <p:cNvSpPr txBox="1"/>
          <p:nvPr/>
        </p:nvSpPr>
        <p:spPr>
          <a:xfrm>
            <a:off x="3363686" y="1250867"/>
            <a:ext cx="8284028" cy="5001369"/>
          </a:xfrm>
          <a:prstGeom prst="rect">
            <a:avLst/>
          </a:prstGeom>
          <a:noFill/>
        </p:spPr>
        <p:txBody>
          <a:bodyPr wrap="square" rtlCol="0">
            <a:spAutoFit/>
          </a:bodyPr>
          <a:lstStyle/>
          <a:p>
            <a:pPr algn="l"/>
            <a:r>
              <a:rPr lang="en-US" sz="1100" b="1" i="0" u="none" strike="noStrike" dirty="0">
                <a:solidFill>
                  <a:srgbClr val="000000"/>
                </a:solidFill>
                <a:effectLst/>
                <a:latin typeface="Century Gothic" panose="020B0502020202020204" pitchFamily="34" charset="0"/>
              </a:rPr>
              <a:t>Customer:	</a:t>
            </a:r>
          </a:p>
          <a:p>
            <a:pPr algn="l"/>
            <a:endParaRPr lang="en-US" sz="1100" b="1" dirty="0">
              <a:solidFill>
                <a:srgbClr val="000000"/>
              </a:solidFill>
              <a:latin typeface="Century Gothic" panose="020B0502020202020204" pitchFamily="34" charset="0"/>
            </a:endParaRPr>
          </a:p>
          <a:p>
            <a:pPr algn="l"/>
            <a:r>
              <a:rPr lang="en-US" sz="1100" i="0" u="none" strike="noStrike" dirty="0">
                <a:solidFill>
                  <a:srgbClr val="000000"/>
                </a:solidFill>
                <a:effectLst/>
                <a:latin typeface="Century Gothic" panose="020B0502020202020204" pitchFamily="34" charset="0"/>
              </a:rPr>
              <a:t>Regency Supply is a large family-owned lighting and electrical distributor, with over 40 years of experience, making supply easier for their customers.</a:t>
            </a:r>
          </a:p>
          <a:p>
            <a:pPr algn="l"/>
            <a:endParaRPr lang="en-US" sz="1100" b="0" i="0" u="none" strike="noStrike" dirty="0">
              <a:solidFill>
                <a:srgbClr val="000000"/>
              </a:solidFill>
              <a:effectLst/>
              <a:latin typeface="Century Gothic" panose="020B0502020202020204" pitchFamily="34" charset="0"/>
            </a:endParaRPr>
          </a:p>
          <a:p>
            <a:pPr algn="l"/>
            <a:r>
              <a:rPr lang="en-US" sz="1100" b="1" i="0" u="none" strike="noStrike" dirty="0">
                <a:solidFill>
                  <a:srgbClr val="000000"/>
                </a:solidFill>
                <a:effectLst/>
                <a:latin typeface="Century Gothic" panose="020B0502020202020204" pitchFamily="34" charset="0"/>
              </a:rPr>
              <a:t>Challenge:</a:t>
            </a:r>
            <a:br>
              <a:rPr lang="en-US" sz="1100" b="0" i="0" u="none" strike="noStrike" dirty="0">
                <a:solidFill>
                  <a:srgbClr val="000000"/>
                </a:solidFill>
                <a:effectLst/>
                <a:latin typeface="Century Gothic" panose="020B0502020202020204" pitchFamily="34" charset="0"/>
              </a:rPr>
            </a:br>
            <a:r>
              <a:rPr lang="en-US" sz="1100" dirty="0">
                <a:solidFill>
                  <a:srgbClr val="000000"/>
                </a:solidFill>
                <a:latin typeface="Century Gothic" panose="020B0502020202020204" pitchFamily="34" charset="0"/>
              </a:rPr>
              <a:t>Following the Covid epidemic of 2020, Regency Lighting expressed a need to reduce costs in their network by 20% to meet their new fiscal budget.  Regency Lighting was using dedicated fiber services at all of their locations.  The network at the time didn’t have redundancy and a reduction in bandwidth wasn’t an option.</a:t>
            </a:r>
            <a:endParaRPr lang="en-US" sz="1100" b="0" i="0" u="none" strike="noStrike" dirty="0">
              <a:solidFill>
                <a:srgbClr val="000000"/>
              </a:solidFill>
              <a:effectLst/>
              <a:latin typeface="Century Gothic" panose="020B0502020202020204" pitchFamily="34" charset="0"/>
            </a:endParaRPr>
          </a:p>
          <a:p>
            <a:pPr algn="l"/>
            <a:endParaRPr lang="en-US" sz="1100" b="0" i="0" u="none" strike="noStrike" dirty="0">
              <a:solidFill>
                <a:srgbClr val="000000"/>
              </a:solidFill>
              <a:effectLst/>
              <a:latin typeface="Century Gothic" panose="020B0502020202020204" pitchFamily="34" charset="0"/>
            </a:endParaRPr>
          </a:p>
          <a:p>
            <a:pPr algn="l"/>
            <a:r>
              <a:rPr lang="en-US" sz="1100" b="1" i="0" u="none" strike="noStrike" dirty="0">
                <a:solidFill>
                  <a:srgbClr val="000000"/>
                </a:solidFill>
                <a:effectLst/>
                <a:latin typeface="Century Gothic" panose="020B0502020202020204" pitchFamily="34" charset="0"/>
              </a:rPr>
              <a:t>Solution:</a:t>
            </a:r>
            <a:br>
              <a:rPr lang="en-US" sz="1100" b="0" i="0" u="none" strike="noStrike" dirty="0">
                <a:solidFill>
                  <a:srgbClr val="000000"/>
                </a:solidFill>
                <a:effectLst/>
                <a:latin typeface="Century Gothic" panose="020B0502020202020204" pitchFamily="34" charset="0"/>
              </a:rPr>
            </a:br>
            <a:r>
              <a:rPr lang="en-US" sz="1100" b="0" i="0" u="none" strike="noStrike" dirty="0">
                <a:solidFill>
                  <a:srgbClr val="000000"/>
                </a:solidFill>
                <a:effectLst/>
                <a:latin typeface="Century Gothic" panose="020B0502020202020204" pitchFamily="34" charset="0"/>
              </a:rPr>
              <a:t>By implementing a </a:t>
            </a:r>
            <a:r>
              <a:rPr lang="en-US" sz="1100" dirty="0">
                <a:solidFill>
                  <a:srgbClr val="000000"/>
                </a:solidFill>
                <a:latin typeface="Century Gothic" panose="020B0502020202020204" pitchFamily="34" charset="0"/>
              </a:rPr>
              <a:t>redesigned network featuring </a:t>
            </a:r>
            <a:r>
              <a:rPr lang="en-US" sz="1100" b="0" i="0" u="none" strike="noStrike" dirty="0">
                <a:solidFill>
                  <a:srgbClr val="000000"/>
                </a:solidFill>
                <a:effectLst/>
                <a:latin typeface="Century Gothic" panose="020B0502020202020204" pitchFamily="34" charset="0"/>
              </a:rPr>
              <a:t>VMWare’s™ </a:t>
            </a:r>
            <a:r>
              <a:rPr lang="en-US" sz="1100" b="0" i="0" u="none" strike="noStrike" dirty="0" err="1">
                <a:solidFill>
                  <a:srgbClr val="000000"/>
                </a:solidFill>
                <a:effectLst/>
                <a:latin typeface="Century Gothic" panose="020B0502020202020204" pitchFamily="34" charset="0"/>
              </a:rPr>
              <a:t>Velocloud</a:t>
            </a:r>
            <a:r>
              <a:rPr lang="en-US" sz="1100" b="0" i="0" u="none" strike="noStrike" dirty="0">
                <a:solidFill>
                  <a:srgbClr val="000000"/>
                </a:solidFill>
                <a:effectLst/>
                <a:latin typeface="Century Gothic" panose="020B0502020202020204" pitchFamily="34" charset="0"/>
              </a:rPr>
              <a:t> SD-WAN services, Technology Source was able to utilize a broadband solution at a reduced cost, while providing proactive error correction and data prioritization, to maintain call quality and video quality.  The lower cost of broadband provided for the addition of a redundant secondary solution which provided a back-up to their primary internet connection.  With </a:t>
            </a:r>
            <a:r>
              <a:rPr lang="en-US" sz="1100" dirty="0">
                <a:solidFill>
                  <a:srgbClr val="000000"/>
                </a:solidFill>
                <a:latin typeface="Century Gothic" panose="020B0502020202020204" pitchFamily="34" charset="0"/>
              </a:rPr>
              <a:t>the </a:t>
            </a:r>
            <a:r>
              <a:rPr lang="en-US" sz="1100" b="0" i="0" u="none" strike="noStrike" dirty="0">
                <a:solidFill>
                  <a:srgbClr val="000000"/>
                </a:solidFill>
                <a:effectLst/>
                <a:latin typeface="Century Gothic" panose="020B0502020202020204" pitchFamily="34" charset="0"/>
              </a:rPr>
              <a:t>SD-WAN solution, bandwidth can be aggregated between the two circuits, increasing acces</a:t>
            </a:r>
            <a:r>
              <a:rPr lang="en-US" sz="1100" dirty="0">
                <a:solidFill>
                  <a:srgbClr val="000000"/>
                </a:solidFill>
                <a:latin typeface="Century Gothic" panose="020B0502020202020204" pitchFamily="34" charset="0"/>
              </a:rPr>
              <a:t>s bandwidth </a:t>
            </a:r>
            <a:r>
              <a:rPr lang="en-US" sz="1100" b="0" i="0" u="none" strike="noStrike" dirty="0">
                <a:solidFill>
                  <a:srgbClr val="000000"/>
                </a:solidFill>
                <a:effectLst/>
                <a:latin typeface="Century Gothic" panose="020B0502020202020204" pitchFamily="34" charset="0"/>
              </a:rPr>
              <a:t>to 200Mb--a 2x improvement.</a:t>
            </a:r>
          </a:p>
          <a:p>
            <a:pPr algn="l">
              <a:buFont typeface="Arial" panose="020B0604020202020204" pitchFamily="34" charset="0"/>
              <a:buChar char="•"/>
            </a:pPr>
            <a:endParaRPr lang="en-US" sz="1100" b="0" i="0" u="none" strike="noStrike" dirty="0">
              <a:solidFill>
                <a:srgbClr val="000000"/>
              </a:solidFill>
              <a:effectLst/>
              <a:latin typeface="Century Gothic" panose="020B0502020202020204" pitchFamily="34" charset="0"/>
            </a:endParaRPr>
          </a:p>
          <a:p>
            <a:pPr algn="l"/>
            <a:r>
              <a:rPr lang="en-US" sz="1100" b="1" i="0" u="none" strike="noStrike" dirty="0">
                <a:solidFill>
                  <a:srgbClr val="000000"/>
                </a:solidFill>
                <a:effectLst/>
                <a:latin typeface="Century Gothic" panose="020B0502020202020204" pitchFamily="34" charset="0"/>
              </a:rPr>
              <a:t>Results:</a:t>
            </a:r>
            <a:endParaRPr lang="en-US" sz="1100" b="0" i="0" u="none" strike="noStrike" dirty="0">
              <a:solidFill>
                <a:srgbClr val="000000"/>
              </a:solidFill>
              <a:effectLst/>
              <a:latin typeface="Century Gothic" panose="020B0502020202020204" pitchFamily="34" charset="0"/>
            </a:endParaRPr>
          </a:p>
          <a:p>
            <a:pPr algn="l">
              <a:buFont typeface="Arial" panose="020B0604020202020204" pitchFamily="34" charset="0"/>
              <a:buChar char="•"/>
            </a:pPr>
            <a:r>
              <a:rPr lang="en-US" sz="1100" dirty="0">
                <a:solidFill>
                  <a:srgbClr val="000000"/>
                </a:solidFill>
                <a:latin typeface="Century Gothic" panose="020B0502020202020204" pitchFamily="34" charset="0"/>
              </a:rPr>
              <a:t>A secondary internet connection providing network diversity and redundancy</a:t>
            </a:r>
            <a:endParaRPr lang="en-US" sz="1100" b="0" i="0" u="none" strike="noStrike" dirty="0">
              <a:solidFill>
                <a:srgbClr val="000000"/>
              </a:solidFill>
              <a:effectLst/>
              <a:latin typeface="Century Gothic" panose="020B0502020202020204" pitchFamily="34" charset="0"/>
            </a:endParaRPr>
          </a:p>
          <a:p>
            <a:pPr algn="l">
              <a:buFont typeface="Arial" panose="020B0604020202020204" pitchFamily="34" charset="0"/>
              <a:buChar char="•"/>
            </a:pPr>
            <a:r>
              <a:rPr lang="en-US" sz="1100" b="0" i="0" u="none" strike="noStrike" dirty="0">
                <a:solidFill>
                  <a:srgbClr val="000000"/>
                </a:solidFill>
                <a:effectLst/>
                <a:latin typeface="Century Gothic" panose="020B0502020202020204" pitchFamily="34" charset="0"/>
              </a:rPr>
              <a:t>A 2x increase in bandwidth access</a:t>
            </a:r>
          </a:p>
          <a:p>
            <a:pPr algn="l">
              <a:buFont typeface="Arial" panose="020B0604020202020204" pitchFamily="34" charset="0"/>
              <a:buChar char="•"/>
            </a:pPr>
            <a:r>
              <a:rPr lang="en-US" sz="1100" dirty="0">
                <a:solidFill>
                  <a:srgbClr val="000000"/>
                </a:solidFill>
                <a:latin typeface="Century Gothic" panose="020B0502020202020204" pitchFamily="34" charset="0"/>
              </a:rPr>
              <a:t>A 30% reduction in cost--beating the client’s cost reduction goal.</a:t>
            </a:r>
            <a:endParaRPr lang="en-US" sz="1100" b="0" i="0" u="none" strike="noStrike" dirty="0">
              <a:solidFill>
                <a:srgbClr val="000000"/>
              </a:solidFill>
              <a:effectLst/>
              <a:latin typeface="Century Gothic" panose="020B0502020202020204" pitchFamily="34" charset="0"/>
            </a:endParaRPr>
          </a:p>
          <a:p>
            <a:pPr algn="l"/>
            <a:endParaRPr lang="en-US" sz="1100" b="0" i="0" u="none" strike="noStrike" dirty="0">
              <a:solidFill>
                <a:srgbClr val="000000"/>
              </a:solidFill>
              <a:effectLst/>
              <a:latin typeface="Century Gothic" panose="020B0502020202020204" pitchFamily="34" charset="0"/>
            </a:endParaRPr>
          </a:p>
          <a:p>
            <a:pPr algn="l"/>
            <a:r>
              <a:rPr lang="en-US" sz="1100" b="1" dirty="0">
                <a:solidFill>
                  <a:srgbClr val="000000"/>
                </a:solidFill>
                <a:latin typeface="Century Gothic" panose="020B0502020202020204" pitchFamily="34" charset="0"/>
              </a:rPr>
              <a:t>According to our customer</a:t>
            </a:r>
            <a:r>
              <a:rPr lang="en-US" sz="1100" dirty="0">
                <a:solidFill>
                  <a:srgbClr val="000000"/>
                </a:solidFill>
                <a:latin typeface="Century Gothic" panose="020B0502020202020204" pitchFamily="34" charset="0"/>
              </a:rPr>
              <a:t>: </a:t>
            </a:r>
          </a:p>
          <a:p>
            <a:pPr algn="l"/>
            <a:r>
              <a:rPr lang="en-US" sz="1100" b="0" i="1" u="none" strike="noStrike" dirty="0">
                <a:solidFill>
                  <a:srgbClr val="979797"/>
                </a:solidFill>
                <a:effectLst/>
                <a:latin typeface="Century Gothic" panose="020B0502020202020204" pitchFamily="34" charset="0"/>
              </a:rPr>
              <a:t>"</a:t>
            </a:r>
            <a:r>
              <a:rPr lang="en-US" sz="1100" b="0" i="1" u="none" strike="noStrike" dirty="0">
                <a:effectLst/>
                <a:latin typeface="Century Gothic" panose="020B0502020202020204" pitchFamily="34" charset="0"/>
              </a:rPr>
              <a:t>Technology Source was a key partner in helping me to identify, plan and execute on a modern SD WAN connectivity solution for my company.  I greatly appreciated their expertise and assistance in understanding the different options and technologies we could employ. They were there for my team through each step of the project. My CEO was extremely pleased with the results.  The partnership that Technology Source provides is stellar and my team and I are very happy to be working with them".</a:t>
            </a:r>
            <a:endParaRPr lang="en-US" sz="1100" b="0" i="0" u="none" strike="noStrike" dirty="0">
              <a:effectLst/>
              <a:latin typeface="Century Gothic" panose="020B0502020202020204" pitchFamily="34" charset="0"/>
            </a:endParaRPr>
          </a:p>
        </p:txBody>
      </p:sp>
      <p:sp>
        <p:nvSpPr>
          <p:cNvPr id="2" name="TextBox 1">
            <a:extLst>
              <a:ext uri="{FF2B5EF4-FFF2-40B4-BE49-F238E27FC236}">
                <a16:creationId xmlns:a16="http://schemas.microsoft.com/office/drawing/2014/main" id="{623BF27B-F50C-0795-6AEA-FC36E2BDA4A2}"/>
              </a:ext>
            </a:extLst>
          </p:cNvPr>
          <p:cNvSpPr txBox="1"/>
          <p:nvPr/>
        </p:nvSpPr>
        <p:spPr>
          <a:xfrm>
            <a:off x="957943" y="2917371"/>
            <a:ext cx="1390573" cy="646331"/>
          </a:xfrm>
          <a:prstGeom prst="rect">
            <a:avLst/>
          </a:prstGeom>
          <a:noFill/>
        </p:spPr>
        <p:txBody>
          <a:bodyPr wrap="none" rtlCol="0">
            <a:spAutoFit/>
          </a:bodyPr>
          <a:lstStyle/>
          <a:p>
            <a:r>
              <a:rPr lang="en-US" dirty="0"/>
              <a:t>Insert Photo</a:t>
            </a:r>
          </a:p>
          <a:p>
            <a:r>
              <a:rPr lang="en-US"/>
              <a:t>Here</a:t>
            </a:r>
          </a:p>
        </p:txBody>
      </p:sp>
    </p:spTree>
    <p:extLst>
      <p:ext uri="{BB962C8B-B14F-4D97-AF65-F5344CB8AC3E}">
        <p14:creationId xmlns:p14="http://schemas.microsoft.com/office/powerpoint/2010/main" val="13844910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44</TotalTime>
  <Words>317</Words>
  <Application>Microsoft Macintosh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Century Gothic</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Robert Olson</dc:creator>
  <cp:lastModifiedBy>Robert Olson</cp:lastModifiedBy>
  <cp:revision>14</cp:revision>
  <dcterms:created xsi:type="dcterms:W3CDTF">2025-03-04T20:38:58Z</dcterms:created>
  <dcterms:modified xsi:type="dcterms:W3CDTF">2025-03-05T01:18:24Z</dcterms:modified>
</cp:coreProperties>
</file>