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17" d="100"/>
          <a:sy n="117" d="100"/>
        </p:scale>
        <p:origin x="45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F65E0-A532-B003-41FA-1F18A77AFB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A60E62-D063-0D82-235D-878B5A3194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7ACA59-D58B-9919-75D8-5086BFE4B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C7BB-0D95-D541-A18B-FBA3D076D586}" type="datetimeFigureOut">
              <a:rPr lang="en-US" smtClean="0"/>
              <a:t>3/4/25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A7DC81-C42F-CB9B-7FD2-73EE9CA49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C4E6CD-A458-17E3-5595-92947888C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3C84-9FF2-AA4F-8C01-445AD81CB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476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0FB5B-6266-7075-1CA8-9D3DA8661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97B20E-BCE6-F1F9-AD96-6B281EA330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11D910-A5D4-015E-18E5-DE1D0AB34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C7BB-0D95-D541-A18B-FBA3D076D586}" type="datetimeFigureOut">
              <a:rPr lang="en-US" smtClean="0"/>
              <a:t>3/4/25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4E9436-2CD2-40C0-F107-CA9F88343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EA181E-932D-84A3-84A3-EAECF5F5A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3C84-9FF2-AA4F-8C01-445AD81CB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127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F53A61-CAD9-BA5A-8CF5-0CC11B5439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AE6135-6EFE-6E14-0F98-EC8B753DE9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2130B-EBAE-6861-6AE0-4977D37B5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C7BB-0D95-D541-A18B-FBA3D076D586}" type="datetimeFigureOut">
              <a:rPr lang="en-US" smtClean="0"/>
              <a:t>3/4/25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791FF1-F767-0005-7E89-F1C3CF064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EB26D-A8F8-F8AF-F40B-0913E993F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3C84-9FF2-AA4F-8C01-445AD81CB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392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D63A1-261E-0739-08A6-2733EF6A3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F14166-5898-6F05-127C-CE638B6B40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FCD834-BBC8-DC4B-A2ED-6F6A0EA39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C7BB-0D95-D541-A18B-FBA3D076D586}" type="datetimeFigureOut">
              <a:rPr lang="en-US" smtClean="0"/>
              <a:t>3/4/25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BFF34C-4559-DC94-A1C8-1082FCF28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E37B8F-9403-EFB3-4F54-5D5B1CD9D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3C84-9FF2-AA4F-8C01-445AD81CB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123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B4AA6-68F5-72B0-20CA-BEEEDB2FA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4F8308-78D2-8E67-FE9F-B7DA4460EB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CC2747-DE5A-534D-96D2-F84950EDA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C7BB-0D95-D541-A18B-FBA3D076D586}" type="datetimeFigureOut">
              <a:rPr lang="en-US" smtClean="0"/>
              <a:t>3/4/25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AA2F6-4BF5-ADD4-F20C-3919F1A3A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0A94E7-F9DA-8DF0-935E-0E20E4EE5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3C84-9FF2-AA4F-8C01-445AD81CB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350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BE7DA-838E-62A8-02D0-FDE8A2A25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C96FF-B393-4684-3863-DDA7223949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F3DE96-EF32-D3F1-2F07-57E53CD0C6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DFC1FE-A3C0-04EB-984C-867CECB5F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C7BB-0D95-D541-A18B-FBA3D076D586}" type="datetimeFigureOut">
              <a:rPr lang="en-US" smtClean="0"/>
              <a:t>3/4/25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05771F-3F95-8229-61FF-7D52D609B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23AFDD-A96D-4640-4293-3F7C910BF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3C84-9FF2-AA4F-8C01-445AD81CB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977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6FD07-FD60-8EBD-36C9-8234E6A88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BAED8E-989E-EC6D-17C6-DA5CE65BA5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C33E45-9B56-CC76-2D23-41159AC8FB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31D36E-333A-D396-E15A-90E7981100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4A1975-9794-61FE-5CCD-3D43804C3B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968509-60CE-1BD0-5A17-DFC9B60BB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C7BB-0D95-D541-A18B-FBA3D076D586}" type="datetimeFigureOut">
              <a:rPr lang="en-US" smtClean="0"/>
              <a:t>3/4/25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E91FAC-DBFE-DE88-DBDF-015F72549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3C2E06-F002-4245-3049-CDCDE1C1F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3C84-9FF2-AA4F-8C01-445AD81CB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709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BDE48-D4A2-3286-1996-2F3FD1967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91A343-62AB-B020-3B05-72903FD7F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C7BB-0D95-D541-A18B-FBA3D076D586}" type="datetimeFigureOut">
              <a:rPr lang="en-US" smtClean="0"/>
              <a:t>3/4/25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F24844-0E16-D34A-6C6C-67FD4C6F4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F3AD68-8B44-BF33-2171-5C9FC9BB2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3C84-9FF2-AA4F-8C01-445AD81CB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997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730C3C-AADB-5870-0F6B-5CAC84FBB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C7BB-0D95-D541-A18B-FBA3D076D586}" type="datetimeFigureOut">
              <a:rPr lang="en-US" smtClean="0"/>
              <a:t>3/4/25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E771BA-1E8B-4602-041E-E9EE68223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233C70-A38B-5FF1-7883-68102CA95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3C84-9FF2-AA4F-8C01-445AD81CB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232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EC5C0-DCFA-C7BB-7A51-B454D828B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47D4B-2808-E24C-1E52-BD6D6AB0F7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DCA021-1B9F-FAD2-B8B5-96912E1EA8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90C19C-EC53-C53A-ABD0-A8E916A52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C7BB-0D95-D541-A18B-FBA3D076D586}" type="datetimeFigureOut">
              <a:rPr lang="en-US" smtClean="0"/>
              <a:t>3/4/25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086891-3866-E83B-AA06-A89AEBE15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578DA1-AD7E-EA8E-410C-2F00EFD08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3C84-9FF2-AA4F-8C01-445AD81CB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636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BB0A6-92B5-4A78-EE70-B777A8AB7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1AE365-2557-E457-18F5-A632FBB5A9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2DD130-F055-824C-EBAF-104964E0D1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C8294D-A6A9-A14A-E8E0-B9D9C4FE8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C7BB-0D95-D541-A18B-FBA3D076D586}" type="datetimeFigureOut">
              <a:rPr lang="en-US" smtClean="0"/>
              <a:t>3/4/25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D6E68A-162E-A50F-B277-5BD5AE426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DFBFB8-0B3A-102F-DDF6-978114DC3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3C84-9FF2-AA4F-8C01-445AD81CB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942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9EE8AA-6BBD-EF33-A44A-A9D37ABD7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90C687-1736-5E1A-DE19-EEB43E9EB7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8E08C2-8F6E-EE8D-A5E9-691C45EF6E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E91C7BB-0D95-D541-A18B-FBA3D076D586}" type="datetimeFigureOut">
              <a:rPr lang="en-US" smtClean="0"/>
              <a:t>3/4/25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7D373A-C387-5D92-A235-6E62FBEAF3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CC299-98E2-6DBA-05B7-A4BBBC1D18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A6E3C84-9FF2-AA4F-8C01-445AD81CB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24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9D09B1A-D3B7-9358-174B-F5710FC6CB98}"/>
              </a:ext>
            </a:extLst>
          </p:cNvPr>
          <p:cNvSpPr txBox="1"/>
          <p:nvPr/>
        </p:nvSpPr>
        <p:spPr>
          <a:xfrm>
            <a:off x="947058" y="348343"/>
            <a:ext cx="3209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Case Study:  Work From Home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781CBB-5131-E757-1115-B11B9AA0CA85}"/>
              </a:ext>
            </a:extLst>
          </p:cNvPr>
          <p:cNvSpPr txBox="1"/>
          <p:nvPr/>
        </p:nvSpPr>
        <p:spPr>
          <a:xfrm>
            <a:off x="3341914" y="840968"/>
            <a:ext cx="8382000" cy="6109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Case Study: Implementing Work-from-Home Solutions</a:t>
            </a:r>
          </a:p>
          <a:p>
            <a:pPr algn="l"/>
            <a:endParaRPr lang="en-US" sz="1000" b="0" i="0" u="none" strike="noStrike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algn="l"/>
            <a:r>
              <a:rPr lang="en-US" sz="10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Background: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  A mid-sized enterprise, faced challenges transitioning to a remote work environment during unforeseen circumstances. Our client sought a reliable partner to provide secure, efficient, and scalable work-from-home solutions to maintain business continuity and employee productivity.</a:t>
            </a:r>
          </a:p>
          <a:p>
            <a:pPr algn="l"/>
            <a:endParaRPr lang="en-US" sz="1000" b="0" i="0" u="none" strike="noStrike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algn="l"/>
            <a:r>
              <a:rPr lang="en-US" sz="10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Challenges:</a:t>
            </a:r>
            <a:endParaRPr lang="en-US" sz="1000" b="0" i="0" u="none" strike="noStrike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algn="l">
              <a:buFont typeface="+mj-lt"/>
              <a:buAutoNum type="arabicPeriod"/>
            </a:pPr>
            <a:r>
              <a:rPr lang="en-US" sz="10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Secure Remote Access: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 Ensuring employees could securely access corporate resources from various locations.</a:t>
            </a:r>
          </a:p>
          <a:p>
            <a:pPr algn="l">
              <a:buFont typeface="+mj-lt"/>
              <a:buAutoNum type="arabicPeriod"/>
            </a:pPr>
            <a:r>
              <a:rPr lang="en-US" sz="10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Consistent Communication: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 Maintaining seamless communication channels for remote teams.</a:t>
            </a:r>
          </a:p>
          <a:p>
            <a:pPr algn="l">
              <a:buFont typeface="+mj-lt"/>
              <a:buAutoNum type="arabicPeriod"/>
            </a:pPr>
            <a:r>
              <a:rPr lang="en-US" sz="10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Reliable Connectivity: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 Providing stable and high-quality network connections to support remote operations.</a:t>
            </a:r>
          </a:p>
          <a:p>
            <a:pPr algn="l"/>
            <a:endParaRPr lang="en-US" sz="1000" b="0" i="0" u="none" strike="noStrike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algn="l"/>
            <a:r>
              <a:rPr lang="en-US" sz="10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Solution Implemented: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 Them company partnered with Technology Source to deploy a comprehensive suite of work-from-home services:</a:t>
            </a:r>
          </a:p>
          <a:p>
            <a:pPr algn="l"/>
            <a:endParaRPr lang="en-US" sz="1000" b="0" i="0" u="none" strike="noStrike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algn="l">
              <a:buFont typeface="+mj-lt"/>
              <a:buAutoNum type="arabicPeriod"/>
            </a:pPr>
            <a:r>
              <a:rPr lang="en-US" sz="1000" b="1" i="0" u="none" strike="noStrike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MaX</a:t>
            </a:r>
            <a:r>
              <a:rPr lang="en-US" sz="10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UC Unified Communications:</a:t>
            </a:r>
            <a:endParaRPr lang="en-US" sz="1000" b="0" i="0" u="none" strike="noStrike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marL="742950" lvl="1" indent="-285750" algn="l">
              <a:buFont typeface="+mj-lt"/>
              <a:buAutoNum type="arabicPeriod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Enabled employees to use all features of Hosted Unified Communications from any device—desktop, laptop, smartphone, or tablet—whether at their desk, at home, or on the move. 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Provided functionalities such as voice calls, instant messaging, video conferencing, and presence capabilities, ensuring seamless communication among team members.</a:t>
            </a:r>
          </a:p>
          <a:p>
            <a:pPr algn="l">
              <a:buFont typeface="+mj-lt"/>
              <a:buAutoNum type="arabicPeriod"/>
            </a:pPr>
            <a:r>
              <a:rPr lang="en-US" sz="10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Platinum SD-WAN for Business Continuity:</a:t>
            </a:r>
            <a:endParaRPr lang="en-US" sz="1000" b="0" i="0" u="none" strike="noStrike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marL="742950" lvl="1" indent="-285750" algn="l">
              <a:buFont typeface="+mj-lt"/>
              <a:buAutoNum type="arabicPeriod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Implemented VMware® SD-WAN by VeloCloud™ to ensure reliable, secure, and optimized access to both traditional desktop and cloud applications. 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Offered resilient network connectivity, crucial for preserving workforce productivity during remote operations.</a:t>
            </a:r>
          </a:p>
          <a:p>
            <a:pPr algn="l">
              <a:buFont typeface="+mj-lt"/>
              <a:buAutoNum type="arabicPeriod"/>
            </a:pPr>
            <a:r>
              <a:rPr lang="en-US" sz="10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IPsec VPN Remote Access:</a:t>
            </a:r>
            <a:endParaRPr lang="en-US" sz="1000" b="0" i="0" u="none" strike="noStrike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marL="742950" lvl="1" indent="-285750" algn="l">
              <a:buFont typeface="+mj-lt"/>
              <a:buAutoNum type="arabicPeriod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Provided secure and seamless remote connections to a private MPLS network using the public Internet, without the need for an MPLS circuit. 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Ensured data security and integrity while accessing corporate resources from remote locations.</a:t>
            </a:r>
          </a:p>
          <a:p>
            <a:pPr lvl="1" algn="l"/>
            <a:endParaRPr lang="en-US" sz="1000" b="0" i="0" u="none" strike="noStrike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algn="l"/>
            <a:r>
              <a:rPr lang="en-US" sz="10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Results:</a:t>
            </a:r>
            <a:endParaRPr lang="en-US" sz="1000" b="0" i="0" u="none" strike="noStrike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0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Enhanced Security: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 Secure remote access protocols protected sensitive corporate data, mitigating potential security risks.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0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Improved Communication: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 Unified communication tools facilitated effective collaboration among remote teams, maintaining productivity levels.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0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Reliable Network Performance: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 SD-WAN solutions provided stable and high-quality connectivity, ensuring uninterrupted access to essential applications and services.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1000" b="0" i="0" u="none" strike="noStrike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algn="l"/>
            <a:r>
              <a:rPr lang="en-US" sz="10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Conclusion: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 By leveraging our comprehensive work-from-home solutions, our client successfully transitioned to a remote work model. The implemented services ensured secure access, seamless communication, and reliable connectivity, enabling the company to maintain business continuity and employee productivity during challenging times.</a:t>
            </a:r>
          </a:p>
          <a:p>
            <a:endParaRPr lang="en-US" sz="1100" dirty="0">
              <a:latin typeface="Century Gothic" panose="020B0502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AEBDDC5-B05A-D754-A485-FE44803E198A}"/>
              </a:ext>
            </a:extLst>
          </p:cNvPr>
          <p:cNvSpPr txBox="1"/>
          <p:nvPr/>
        </p:nvSpPr>
        <p:spPr>
          <a:xfrm>
            <a:off x="1219200" y="3004457"/>
            <a:ext cx="13905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Insert Photo</a:t>
            </a:r>
          </a:p>
          <a:p>
            <a:r>
              <a:rPr lang="en-US" dirty="0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459720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372</Words>
  <Application>Microsoft Macintosh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Century Gothic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Robert Olson</dc:creator>
  <cp:lastModifiedBy>Robert Olson</cp:lastModifiedBy>
  <cp:revision>3</cp:revision>
  <dcterms:created xsi:type="dcterms:W3CDTF">2025-03-04T23:47:56Z</dcterms:created>
  <dcterms:modified xsi:type="dcterms:W3CDTF">2025-03-05T01:20:21Z</dcterms:modified>
</cp:coreProperties>
</file>